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73" r:id="rId2"/>
    <p:sldId id="259" r:id="rId3"/>
    <p:sldId id="264" r:id="rId4"/>
    <p:sldId id="281" r:id="rId5"/>
    <p:sldId id="270" r:id="rId6"/>
    <p:sldId id="260" r:id="rId7"/>
    <p:sldId id="274" r:id="rId8"/>
    <p:sldId id="275" r:id="rId9"/>
    <p:sldId id="258" r:id="rId10"/>
    <p:sldId id="279" r:id="rId11"/>
    <p:sldId id="280" r:id="rId12"/>
    <p:sldId id="278" r:id="rId13"/>
    <p:sldId id="262" r:id="rId14"/>
    <p:sldId id="276" r:id="rId15"/>
    <p:sldId id="277" r:id="rId16"/>
    <p:sldId id="269" r:id="rId17"/>
    <p:sldId id="263" r:id="rId18"/>
    <p:sldId id="271" r:id="rId19"/>
    <p:sldId id="272" r:id="rId20"/>
    <p:sldId id="282" r:id="rId21"/>
  </p:sldIdLst>
  <p:sldSz cx="18288000" cy="10287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Open Sauce Bold" panose="020B0604020202020204" charset="0"/>
      <p:regular r:id="rId24"/>
    </p:embeddedFont>
    <p:embeddedFont>
      <p:font typeface="2  Elham" panose="00000400000000000000" pitchFamily="2" charset="-78"/>
      <p:regular r:id="rId25"/>
    </p:embeddedFont>
    <p:embeddedFont>
      <p:font typeface="2  Esfehan" panose="00000700000000000000" pitchFamily="2" charset="-78"/>
      <p:bold r:id="rId26"/>
    </p:embeddedFont>
    <p:embeddedFont>
      <p:font typeface="B Elham" panose="00000400000000000000" pitchFamily="2" charset="-78"/>
      <p:regular r:id="rId27"/>
    </p:embeddedFont>
    <p:embeddedFont>
      <p:font typeface="Open Sauc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 Titr" panose="00000700000000000000" pitchFamily="2" charset="-78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D58"/>
    <a:srgbClr val="466372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54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9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7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1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6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5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3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8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424" y="190500"/>
            <a:ext cx="1021152" cy="1540382"/>
          </a:xfrm>
          <a:prstGeom prst="rect">
            <a:avLst/>
          </a:prstGeom>
        </p:spPr>
      </p:pic>
      <p:sp>
        <p:nvSpPr>
          <p:cNvPr id="4" name="Bevel 3"/>
          <p:cNvSpPr/>
          <p:nvPr/>
        </p:nvSpPr>
        <p:spPr>
          <a:xfrm>
            <a:off x="3276600" y="7505700"/>
            <a:ext cx="12160275" cy="1311558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400" b="1" dirty="0">
                <a:cs typeface="B Elham" panose="00000400000000000000" pitchFamily="2" charset="-78"/>
              </a:rPr>
              <a:t>آزمایشگاه‌های دفتر ارتباط با صنعت و </a:t>
            </a:r>
            <a:r>
              <a:rPr lang="fa-IR" sz="4400" b="1" dirty="0" smtClean="0">
                <a:cs typeface="B Elham" panose="00000400000000000000" pitchFamily="2" charset="-78"/>
              </a:rPr>
              <a:t>جامعه دانشکده </a:t>
            </a:r>
            <a:r>
              <a:rPr lang="fa-IR" sz="4400" b="1" dirty="0">
                <a:cs typeface="B Elham" panose="00000400000000000000" pitchFamily="2" charset="-78"/>
              </a:rPr>
              <a:t>بهداشت </a:t>
            </a:r>
          </a:p>
        </p:txBody>
      </p:sp>
    </p:spTree>
    <p:extLst>
      <p:ext uri="{BB962C8B-B14F-4D97-AF65-F5344CB8AC3E}">
        <p14:creationId xmlns:p14="http://schemas.microsoft.com/office/powerpoint/2010/main" val="1390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 descr="blob:https://web.whatsapp.com/cfb3280e-959f-4f3e-809b-ae61b278f3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AutoShape 4" descr="blob:https://web.whatsapp.com/f2ac566b-f59b-451f-bb50-d3d17fdb588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AutoShape 6" descr="blob:https://web.whatsapp.com/e5310b29-fe6e-474f-b7a1-813c6170bd1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Left-Right-Up Arrow 2"/>
          <p:cNvSpPr/>
          <p:nvPr/>
        </p:nvSpPr>
        <p:spPr>
          <a:xfrm rot="10800000">
            <a:off x="6324600" y="1996439"/>
            <a:ext cx="5702120" cy="2034382"/>
          </a:xfrm>
          <a:prstGeom prst="leftRightUpArrow">
            <a:avLst>
              <a:gd name="adj1" fmla="val 50000"/>
              <a:gd name="adj2" fmla="val 38484"/>
              <a:gd name="adj3" fmla="val 216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4472C4">
                  <a:lumMod val="50000"/>
                </a:srgbClr>
              </a:solidFill>
              <a:cs typeface="2  Esfehan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6648" y="2400300"/>
            <a:ext cx="7502662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FFC000">
                    <a:lumMod val="50000"/>
                  </a:srgbClr>
                </a:solidFill>
                <a:cs typeface="2  Esfehan" panose="00000700000000000000" pitchFamily="2" charset="-78"/>
              </a:rPr>
              <a:t>آزمایشگاه </a:t>
            </a:r>
            <a:r>
              <a:rPr lang="fa-IR" sz="2800" b="1" dirty="0" smtClean="0">
                <a:solidFill>
                  <a:srgbClr val="FFC000">
                    <a:lumMod val="50000"/>
                  </a:srgbClr>
                </a:solidFill>
                <a:cs typeface="2  Esfehan" panose="00000700000000000000" pitchFamily="2" charset="-78"/>
              </a:rPr>
              <a:t>آنتروپومتری</a:t>
            </a:r>
          </a:p>
          <a:p>
            <a:pPr algn="ctr"/>
            <a:r>
              <a:rPr lang="fa-IR" sz="2400" b="1" dirty="0" smtClean="0">
                <a:solidFill>
                  <a:srgbClr val="FFC000">
                    <a:lumMod val="50000"/>
                  </a:srgbClr>
                </a:solidFill>
                <a:cs typeface="2  Esfehan" panose="00000700000000000000" pitchFamily="2" charset="-78"/>
              </a:rPr>
              <a:t>(گروه مهندسی بهداشت حرفه‌ای)</a:t>
            </a:r>
            <a:endParaRPr lang="en-US" sz="2400" b="1" dirty="0">
              <a:solidFill>
                <a:srgbClr val="FFC000">
                  <a:lumMod val="50000"/>
                </a:srgbClr>
              </a:solidFill>
              <a:cs typeface="2  Esfehan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6149" y="2257784"/>
            <a:ext cx="6883786" cy="5161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r="3116"/>
          <a:stretch/>
        </p:blipFill>
        <p:spPr>
          <a:xfrm rot="5400000">
            <a:off x="6535082" y="4018617"/>
            <a:ext cx="5185793" cy="621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5590" y="2368135"/>
            <a:ext cx="7048058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1264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EFEFE"/>
          </a:fgClr>
          <a:bgClr>
            <a:srgbClr val="46637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3124200" y="190500"/>
            <a:ext cx="12344400" cy="2209800"/>
          </a:xfrm>
          <a:prstGeom prst="downArrow">
            <a:avLst>
              <a:gd name="adj1" fmla="val 52222"/>
              <a:gd name="adj2" fmla="val 752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b="1" dirty="0" smtClean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آزمایشگاه ارگونومی شناختی</a:t>
            </a:r>
          </a:p>
          <a:p>
            <a:pPr algn="ctr"/>
            <a:r>
              <a:rPr lang="fa-IR" sz="2800" b="1" dirty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حرفه‌ای</a:t>
            </a:r>
            <a:r>
              <a:rPr lang="fa-IR" sz="2800" b="1" dirty="0" smtClean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)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8500" y="2738596"/>
            <a:ext cx="7645400" cy="573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32" y="3405345"/>
            <a:ext cx="5867400" cy="440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78577" y="2702084"/>
            <a:ext cx="7536179" cy="5652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71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Callout 3 5"/>
          <p:cNvSpPr/>
          <p:nvPr/>
        </p:nvSpPr>
        <p:spPr>
          <a:xfrm>
            <a:off x="2590800" y="495300"/>
            <a:ext cx="6019800" cy="1676400"/>
          </a:xfrm>
          <a:prstGeom prst="borderCallout3">
            <a:avLst>
              <a:gd name="adj1" fmla="val 17386"/>
              <a:gd name="adj2" fmla="val 536"/>
              <a:gd name="adj3" fmla="val 18750"/>
              <a:gd name="adj4" fmla="val -16667"/>
              <a:gd name="adj5" fmla="val 65909"/>
              <a:gd name="adj6" fmla="val -32398"/>
              <a:gd name="adj7" fmla="val 129327"/>
              <a:gd name="adj8" fmla="val -1642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chemeClr val="accent1">
                    <a:lumMod val="50000"/>
                  </a:schemeClr>
                </a:solidFill>
                <a:cs typeface="2  Esfehan" panose="00000700000000000000" pitchFamily="2" charset="-78"/>
              </a:rPr>
              <a:t>آزمایشگاه آلودگی هوا</a:t>
            </a:r>
          </a:p>
          <a:p>
            <a:pPr algn="ctr"/>
            <a:r>
              <a:rPr lang="fa-IR" sz="2400" dirty="0">
                <a:solidFill>
                  <a:schemeClr val="accent1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محیط</a:t>
            </a:r>
            <a:r>
              <a:rPr lang="fa-IR" sz="2400" dirty="0" smtClean="0">
                <a:solidFill>
                  <a:schemeClr val="accent1">
                    <a:lumMod val="50000"/>
                  </a:schemeClr>
                </a:solidFill>
                <a:cs typeface="2  Esfehan" panose="00000700000000000000" pitchFamily="2" charset="-78"/>
              </a:rPr>
              <a:t>)</a:t>
            </a:r>
            <a:endParaRPr lang="fa-IR" sz="2400" dirty="0">
              <a:solidFill>
                <a:schemeClr val="accent1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88" y="2461260"/>
            <a:ext cx="6651312" cy="12260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390900"/>
            <a:ext cx="6797629" cy="12162574"/>
          </a:xfrm>
          <a:prstGeom prst="rect">
            <a:avLst/>
          </a:prstGeom>
        </p:spPr>
      </p:pic>
      <p:sp>
        <p:nvSpPr>
          <p:cNvPr id="9" name="Line Callout 3 8"/>
          <p:cNvSpPr/>
          <p:nvPr/>
        </p:nvSpPr>
        <p:spPr>
          <a:xfrm>
            <a:off x="10744200" y="937260"/>
            <a:ext cx="5403169" cy="1524000"/>
          </a:xfrm>
          <a:prstGeom prst="borderCallout3">
            <a:avLst>
              <a:gd name="adj1" fmla="val 17250"/>
              <a:gd name="adj2" fmla="val 100000"/>
              <a:gd name="adj3" fmla="val 42750"/>
              <a:gd name="adj4" fmla="val 124765"/>
              <a:gd name="adj5" fmla="val 116500"/>
              <a:gd name="adj6" fmla="val 124500"/>
              <a:gd name="adj7" fmla="val 181963"/>
              <a:gd name="adj8" fmla="val 9389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accent1">
                    <a:lumMod val="50000"/>
                  </a:schemeClr>
                </a:solidFill>
                <a:cs typeface="2  Esfehan" panose="00000700000000000000" pitchFamily="2" charset="-78"/>
              </a:rPr>
              <a:t>آزمایشگاه هیدرولیک و پایلوت </a:t>
            </a:r>
          </a:p>
          <a:p>
            <a:pPr algn="ctr"/>
            <a:r>
              <a:rPr lang="fa-IR" sz="2400" dirty="0" smtClean="0">
                <a:solidFill>
                  <a:schemeClr val="accent1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محیط)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73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46637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689314" y="1167570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27521" y="1172459"/>
            <a:ext cx="1394619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spc="-47">
                <a:solidFill>
                  <a:srgbClr val="E8EEF1"/>
                </a:solidFill>
                <a:latin typeface="Open Sauce"/>
                <a:ea typeface="Open Sauce"/>
                <a:cs typeface="Open Sauce"/>
                <a:sym typeface="Open Sauce"/>
              </a:rPr>
              <a:t>Salford &amp; Co.</a:t>
            </a: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" y="2019300"/>
            <a:ext cx="6712585" cy="655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748" y="1996440"/>
            <a:ext cx="6686550" cy="655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9296400" y="2019300"/>
            <a:ext cx="1721348" cy="6553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sz="3200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آزمایشگاه فیزیولوپزی کار</a:t>
            </a:r>
          </a:p>
          <a:p>
            <a:pPr algn="ctr"/>
            <a:r>
              <a:rPr lang="fa-IR" sz="2800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حرفه‌ای)</a:t>
            </a:r>
            <a:endParaRPr lang="en-US" sz="2800" dirty="0">
              <a:solidFill>
                <a:schemeClr val="accent4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29132" y="2019300"/>
            <a:ext cx="1733868" cy="6553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sz="3200" b="1" dirty="0" smtClean="0">
                <a:solidFill>
                  <a:schemeClr val="accent6">
                    <a:lumMod val="50000"/>
                  </a:schemeClr>
                </a:solidFill>
                <a:cs typeface="2  Esfehan" panose="00000700000000000000" pitchFamily="2" charset="-78"/>
              </a:rPr>
              <a:t>آزمایشگاه پایلوت </a:t>
            </a:r>
          </a:p>
          <a:p>
            <a:pPr algn="ctr"/>
            <a:r>
              <a:rPr lang="fa-IR" sz="2800" dirty="0" smtClean="0">
                <a:solidFill>
                  <a:schemeClr val="accent6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حرفه‌ای)</a:t>
            </a:r>
            <a:endParaRPr lang="en-US" sz="2800" dirty="0">
              <a:solidFill>
                <a:schemeClr val="accent6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/>
        </p:nvSpPr>
        <p:spPr>
          <a:xfrm>
            <a:off x="13030200" y="3390900"/>
            <a:ext cx="4876800" cy="2514600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آزمایشگاه شیمی محیط</a:t>
            </a:r>
          </a:p>
          <a:p>
            <a:pPr algn="ctr"/>
            <a:r>
              <a:rPr lang="fa-IR" sz="2400" dirty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محیط</a:t>
            </a:r>
            <a:r>
              <a:rPr lang="fa-IR" sz="2400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)</a:t>
            </a:r>
            <a:endParaRPr lang="fa-IR" sz="2400" dirty="0">
              <a:solidFill>
                <a:schemeClr val="accent4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r="2764" b="3291"/>
          <a:stretch/>
        </p:blipFill>
        <p:spPr bwMode="auto">
          <a:xfrm>
            <a:off x="304800" y="571500"/>
            <a:ext cx="12496800" cy="876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0623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228600" y="4000500"/>
            <a:ext cx="5867400" cy="25908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آزمایشگاه میکروبیولوژی محیط</a:t>
            </a:r>
          </a:p>
          <a:p>
            <a:pPr algn="ctr"/>
            <a:r>
              <a:rPr lang="fa-IR" sz="2800" dirty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محیط</a:t>
            </a:r>
            <a:r>
              <a:rPr lang="fa-IR" sz="2800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)</a:t>
            </a:r>
            <a:endParaRPr lang="fa-IR" sz="2800" dirty="0">
              <a:solidFill>
                <a:schemeClr val="accent4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8" t="-1" r="1316" b="50117"/>
          <a:stretch/>
        </p:blipFill>
        <p:spPr>
          <a:xfrm>
            <a:off x="6400800" y="571500"/>
            <a:ext cx="11353800" cy="9067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19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1E3D5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blob:https://web.whatsapp.com/748942d9-0139-41b4-988f-05c682b2f87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AutoShape 4" descr="blob:https://web.whatsapp.com/74d0e753-6599-44cf-a772-0fb16bfc0dd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AutoShape 6" descr="blob:https://web.whatsapp.com/74d0e753-6599-44cf-a772-0fb16bfc0dd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AutoShape 8" descr="blob:https://web.whatsapp.com/bb16d1b2-f4b7-49f5-be3b-10f1ff0b5848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AutoShape 10" descr="blob:https://web.whatsapp.com/a58da1fc-2fdf-4b07-9025-d7e3c48caf3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AutoShape 2" descr="blob:https://web.whatsapp.com/a58da1fc-2fdf-4b07-9025-d7e3c48caf3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4" descr="blob:https://web.whatsapp.com/475d4f52-389c-4dee-be5f-2ec45774f95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4796"/>
          <a:stretch/>
        </p:blipFill>
        <p:spPr>
          <a:xfrm>
            <a:off x="1222375" y="922337"/>
            <a:ext cx="9598025" cy="8412163"/>
          </a:xfrm>
          <a:prstGeom prst="rect">
            <a:avLst/>
          </a:prstGeom>
        </p:spPr>
      </p:pic>
      <p:sp>
        <p:nvSpPr>
          <p:cNvPr id="9" name="Chevron 8"/>
          <p:cNvSpPr/>
          <p:nvPr/>
        </p:nvSpPr>
        <p:spPr>
          <a:xfrm flipH="1">
            <a:off x="11201399" y="3566318"/>
            <a:ext cx="6194373" cy="3124200"/>
          </a:xfrm>
          <a:prstGeom prst="chevron">
            <a:avLst>
              <a:gd name="adj" fmla="val 241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a-IR" sz="4400" dirty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آزمایشگاه جذب اتمی </a:t>
            </a:r>
            <a:endParaRPr lang="fa-IR" sz="4400" dirty="0" smtClean="0">
              <a:solidFill>
                <a:schemeClr val="accent5">
                  <a:lumMod val="50000"/>
                </a:schemeClr>
              </a:solidFill>
              <a:cs typeface="2  Esfehan" panose="00000700000000000000" pitchFamily="2" charset="-78"/>
            </a:endParaRPr>
          </a:p>
          <a:p>
            <a:pPr lvl="0" algn="ctr"/>
            <a:r>
              <a:rPr lang="fa-IR" sz="2800" dirty="0" smtClean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محیط)</a:t>
            </a:r>
            <a:endParaRPr lang="en-US" sz="2800" dirty="0">
              <a:solidFill>
                <a:schemeClr val="accent5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sp>
        <p:nvSpPr>
          <p:cNvPr id="11" name="AutoShape 2" descr="blob:https://web.whatsapp.com/a9026999-d6fa-4469-a99e-d1544ea235e8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blob:https://web.whatsapp.com/a9026999-d6fa-4469-a99e-d1544ea235e8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32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36669" y="4076700"/>
            <a:ext cx="5269531" cy="1066800"/>
            <a:chOff x="0" y="0"/>
            <a:chExt cx="619040" cy="157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041" cy="157841"/>
            </a:xfrm>
            <a:custGeom>
              <a:avLst/>
              <a:gdLst/>
              <a:ahLst/>
              <a:cxnLst/>
              <a:rect l="l" t="t" r="r" b="b"/>
              <a:pathLst>
                <a:path w="619041" h="157841">
                  <a:moveTo>
                    <a:pt x="0" y="0"/>
                  </a:moveTo>
                  <a:lnTo>
                    <a:pt x="619041" y="0"/>
                  </a:lnTo>
                  <a:lnTo>
                    <a:pt x="619041" y="157841"/>
                  </a:lnTo>
                  <a:lnTo>
                    <a:pt x="0" y="157841"/>
                  </a:lnTo>
                  <a:close/>
                </a:path>
              </a:pathLst>
            </a:custGeom>
            <a:solidFill>
              <a:srgbClr val="E8EE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19040" cy="195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809134" y="1167570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03425" y="4503193"/>
            <a:ext cx="5205049" cy="319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fa-IR" sz="2800" spc="-47" dirty="0" smtClean="0">
                <a:solidFill>
                  <a:srgbClr val="1E3D58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برخی از تجهیزات آزمایشگاه‌ها</a:t>
            </a:r>
            <a:endParaRPr lang="en-US" sz="2800" spc="-47" dirty="0">
              <a:solidFill>
                <a:srgbClr val="1E3D58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10" name="Bent Arrow 9"/>
          <p:cNvSpPr/>
          <p:nvPr/>
        </p:nvSpPr>
        <p:spPr>
          <a:xfrm>
            <a:off x="9815149" y="2095500"/>
            <a:ext cx="2057400" cy="1723694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0800000">
            <a:off x="5829300" y="5432532"/>
            <a:ext cx="2057400" cy="1723694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flipH="1">
            <a:off x="6000744" y="2146399"/>
            <a:ext cx="1885956" cy="1723694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9829798" y="5401003"/>
            <a:ext cx="2209802" cy="1755223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9" y="668262"/>
            <a:ext cx="5043851" cy="386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941978" y="4670713"/>
            <a:ext cx="2377440" cy="4875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ا</a:t>
            </a:r>
            <a:r>
              <a:rPr lang="ar-SA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نواع </a:t>
            </a:r>
            <a:r>
              <a:rPr lang="ar-SA" sz="24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صداسنج</a:t>
            </a:r>
            <a:r>
              <a:rPr lang="fa-IR" sz="24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‌ها</a:t>
            </a:r>
            <a:endParaRPr lang="en-U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614537"/>
            <a:ext cx="4800600" cy="3866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1684635" y="4540993"/>
            <a:ext cx="5867400" cy="4875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انواع کولس متر و تجهیزات اندازه گیری درخشندگی</a:t>
            </a:r>
            <a:endParaRPr lang="en-U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94" y="5608413"/>
            <a:ext cx="4797306" cy="3095625"/>
          </a:xfrm>
          <a:prstGeom prst="rect">
            <a:avLst/>
          </a:prstGeom>
          <a:noFill/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20967" y="8839678"/>
            <a:ext cx="4416306" cy="4875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دستگاه</a:t>
            </a:r>
            <a:r>
              <a:rPr lang="en-US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  EMG</a:t>
            </a:r>
            <a:endParaRPr lang="en-US" sz="2000" dirty="0">
              <a:solidFill>
                <a:schemeClr val="bg1"/>
              </a:solidFill>
              <a:effectLst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5608414"/>
            <a:ext cx="4547870" cy="3095625"/>
          </a:xfrm>
          <a:prstGeom prst="rect">
            <a:avLst/>
          </a:prstGeom>
          <a:noFill/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257782" y="8839678"/>
            <a:ext cx="4416306" cy="4875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B Titr" panose="00000700000000000000" pitchFamily="2" charset="-78"/>
              </a:rPr>
              <a:t>تونل باد</a:t>
            </a:r>
            <a:endParaRPr lang="en-US" sz="2400" dirty="0">
              <a:solidFill>
                <a:schemeClr val="bg1"/>
              </a:solidFill>
              <a:effectLst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0962"/>
            <a:ext cx="4572000" cy="41415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14900"/>
            <a:ext cx="41910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360" y="468582"/>
            <a:ext cx="4206240" cy="41415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914900"/>
            <a:ext cx="41910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5029200" y="965859"/>
            <a:ext cx="3048000" cy="2743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a-IR" sz="32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B Titr" panose="00000700000000000000" pitchFamily="2" charset="-78"/>
              </a:rPr>
              <a:t>سانتیریفیوژ</a:t>
            </a:r>
            <a:endParaRPr lang="en-US" sz="32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00360" y="965859"/>
            <a:ext cx="3048000" cy="2743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B Titr" panose="00000700000000000000" pitchFamily="2" charset="-78"/>
              </a:rPr>
              <a:t>اسپکتروفتومتر</a:t>
            </a:r>
            <a:endParaRPr lang="en-US" sz="28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0" y="5715000"/>
            <a:ext cx="3048000" cy="2743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a-IR" sz="28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B Titr" panose="00000700000000000000" pitchFamily="2" charset="-78"/>
              </a:rPr>
              <a:t>اتوکلاو</a:t>
            </a:r>
            <a:endParaRPr lang="en-US" sz="28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020800" y="5715000"/>
            <a:ext cx="3048000" cy="2743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a-IR" sz="2800" dirty="0" smtClean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B Titr" panose="00000700000000000000" pitchFamily="2" charset="-78"/>
              </a:rPr>
              <a:t>انکوباتور</a:t>
            </a:r>
            <a:endParaRPr lang="en-US" sz="2800" dirty="0">
              <a:solidFill>
                <a:schemeClr val="accent2">
                  <a:lumMod val="50000"/>
                </a:schemeClr>
              </a:solidFill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739554" cy="10309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-234884"/>
            <a:ext cx="9753600" cy="105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64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0800000">
            <a:off x="2809134" y="1167570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3325" y="753509"/>
            <a:ext cx="3447698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عوامل شیمیایی و تهویه»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ایمنی»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عوامل فیزیکی»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سم‌شناسی»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«اتاق آکوستیک»</a:t>
            </a:r>
            <a:endParaRPr lang="en-US" sz="2400" spc="-47" dirty="0">
              <a:solidFill>
                <a:srgbClr val="E8EEF1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37476" y="2129257"/>
            <a:ext cx="4011827" cy="278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fa-IR" sz="2000" b="1" spc="-47" dirty="0" smtClean="0">
                <a:solidFill>
                  <a:srgbClr val="E8EEF1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آزمایشگاه‌های گروه مهندسی بهداشت حرفه ای </a:t>
            </a:r>
            <a:endParaRPr lang="en-US" sz="2000" b="1" spc="-47" dirty="0">
              <a:solidFill>
                <a:srgbClr val="E8EEF1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16" name="AutoShape 2" descr="blob:https://web.whatsapp.com/65af82e3-6f2a-4e31-9222-7769cded86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blob:https://web.whatsapp.com/3e4b1c3a-bd41-4cb0-a90f-3d55b7aa916d"/>
          <p:cNvSpPr>
            <a:spLocks noChangeAspect="1" noChangeArrowheads="1"/>
          </p:cNvSpPr>
          <p:nvPr/>
        </p:nvSpPr>
        <p:spPr bwMode="auto">
          <a:xfrm rot="10800000">
            <a:off x="8470462" y="64221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blob:https://web.whatsapp.com/3e4b1c3a-bd41-4cb0-a90f-3d55b7aa916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eft Brace 21"/>
          <p:cNvSpPr/>
          <p:nvPr/>
        </p:nvSpPr>
        <p:spPr>
          <a:xfrm rot="10800000">
            <a:off x="4556284" y="4085562"/>
            <a:ext cx="1356236" cy="2399965"/>
          </a:xfrm>
          <a:prstGeom prst="leftBrace">
            <a:avLst>
              <a:gd name="adj1" fmla="val 8333"/>
              <a:gd name="adj2" fmla="val 48336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6104807" y="7838274"/>
            <a:ext cx="4011827" cy="278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fa-IR" sz="2000" b="1" spc="-47" dirty="0" smtClean="0">
                <a:solidFill>
                  <a:srgbClr val="E8EEF1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آزمایشگاه‌های گروه مهندسی بهداشت</a:t>
            </a:r>
            <a:r>
              <a:rPr lang="fa-IR" sz="2000" b="1" spc="-47" dirty="0">
                <a:solidFill>
                  <a:srgbClr val="E8EEF1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 </a:t>
            </a:r>
            <a:r>
              <a:rPr lang="fa-IR" sz="2000" b="1" spc="-47" dirty="0" smtClean="0">
                <a:solidFill>
                  <a:srgbClr val="E8EEF1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محیط</a:t>
            </a:r>
            <a:endParaRPr lang="en-US" sz="2000" b="1" spc="-47" dirty="0">
              <a:solidFill>
                <a:srgbClr val="E8EEF1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6109066" y="5110083"/>
            <a:ext cx="4011827" cy="278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fa-IR" sz="2000" b="1" spc="-47" dirty="0" smtClean="0">
                <a:solidFill>
                  <a:srgbClr val="E8EEF1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آزمایشگاه های آنتروپومتری و ارگونومی</a:t>
            </a:r>
            <a:endParaRPr lang="en-US" sz="2000" b="1" spc="-47" dirty="0">
              <a:solidFill>
                <a:srgbClr val="E8EEF1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25" name="Left Brace 24"/>
          <p:cNvSpPr/>
          <p:nvPr/>
        </p:nvSpPr>
        <p:spPr>
          <a:xfrm rot="10800000">
            <a:off x="4556007" y="624727"/>
            <a:ext cx="1356236" cy="3310657"/>
          </a:xfrm>
          <a:prstGeom prst="leftBrace">
            <a:avLst>
              <a:gd name="adj1" fmla="val 8333"/>
              <a:gd name="adj2" fmla="val 50676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Left Brace 25"/>
          <p:cNvSpPr/>
          <p:nvPr/>
        </p:nvSpPr>
        <p:spPr>
          <a:xfrm rot="10800000">
            <a:off x="4556007" y="6677415"/>
            <a:ext cx="1356236" cy="2600642"/>
          </a:xfrm>
          <a:prstGeom prst="leftBrace">
            <a:avLst>
              <a:gd name="adj1" fmla="val 8333"/>
              <a:gd name="adj2" fmla="val 49797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Box 10"/>
          <p:cNvSpPr txBox="1"/>
          <p:nvPr/>
        </p:nvSpPr>
        <p:spPr>
          <a:xfrm>
            <a:off x="1553325" y="4208155"/>
            <a:ext cx="344769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میکروبیولوژی»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شیمی محیط»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هیدرولیک»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بهداشت محیط»</a:t>
            </a:r>
            <a:endParaRPr lang="en-US" sz="2400" spc="-47" dirty="0">
              <a:solidFill>
                <a:srgbClr val="E8EEF1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28" name="TextBox 10"/>
          <p:cNvSpPr txBox="1"/>
          <p:nvPr/>
        </p:nvSpPr>
        <p:spPr>
          <a:xfrm>
            <a:off x="1735976" y="6869739"/>
            <a:ext cx="344769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آنتروپومتری»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ارگونومی شناختی»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«آزمایشگاه فیزیولوژی کار» </a:t>
            </a:r>
          </a:p>
          <a:p>
            <a:pPr algn="ctr" rtl="1">
              <a:lnSpc>
                <a:spcPct val="150000"/>
              </a:lnSpc>
            </a:pPr>
            <a:r>
              <a:rPr lang="fa-IR" sz="24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«اتاق پایلوت»</a:t>
            </a:r>
            <a:endParaRPr lang="en-US" sz="2400" spc="-47" dirty="0">
              <a:solidFill>
                <a:srgbClr val="E8EEF1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3" name="Bevel 2"/>
          <p:cNvSpPr/>
          <p:nvPr/>
        </p:nvSpPr>
        <p:spPr>
          <a:xfrm>
            <a:off x="11098555" y="1987332"/>
            <a:ext cx="6934200" cy="5830334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4400" b="1" dirty="0">
                <a:solidFill>
                  <a:prstClr val="black"/>
                </a:solidFill>
                <a:cs typeface="B Elham" panose="00000400000000000000" pitchFamily="2" charset="-78"/>
              </a:rPr>
              <a:t>آزمایشگاه‌های دفتر ارتباط با صنعت و </a:t>
            </a:r>
            <a:r>
              <a:rPr lang="fa-IR" sz="4400" b="1" dirty="0" smtClean="0">
                <a:solidFill>
                  <a:prstClr val="black"/>
                </a:solidFill>
                <a:cs typeface="B Elham" panose="00000400000000000000" pitchFamily="2" charset="-78"/>
              </a:rPr>
              <a:t>جامعه </a:t>
            </a:r>
            <a:r>
              <a:rPr lang="fa-IR" sz="4400" b="1" dirty="0">
                <a:solidFill>
                  <a:prstClr val="black"/>
                </a:solidFill>
                <a:cs typeface="B Elham" panose="00000400000000000000" pitchFamily="2" charset="-78"/>
              </a:rPr>
              <a:t>دانشکده بهداشت </a:t>
            </a:r>
          </a:p>
        </p:txBody>
      </p:sp>
      <p:sp>
        <p:nvSpPr>
          <p:cNvPr id="4" name="Left Brace 3"/>
          <p:cNvSpPr/>
          <p:nvPr/>
        </p:nvSpPr>
        <p:spPr>
          <a:xfrm rot="10800000">
            <a:off x="9711305" y="575834"/>
            <a:ext cx="1326462" cy="8653329"/>
          </a:xfrm>
          <a:prstGeom prst="leftBrace">
            <a:avLst>
              <a:gd name="adj1" fmla="val 11780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28900"/>
            <a:ext cx="3788708" cy="57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20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809134" y="1167570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916967" y="6655031"/>
            <a:ext cx="3142095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جناب آقای دکتر غلامرضا مرادی</a:t>
            </a:r>
            <a:endParaRPr lang="en-US" sz="2000" b="1" spc="-48" dirty="0">
              <a:solidFill>
                <a:srgbClr val="1E3D58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31775" y="6957238"/>
            <a:ext cx="5822835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fa-IR" sz="2000" spc="-48" dirty="0" smtClean="0">
                <a:solidFill>
                  <a:srgbClr val="1E3D58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سرپرست آزمایشگاه‌های گروه مهندسی بهداشت حرفه ای و ارگونومی </a:t>
            </a:r>
            <a:endParaRPr lang="en-US" sz="2000" spc="-48" dirty="0">
              <a:solidFill>
                <a:srgbClr val="1E3D58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12211047" y="6655030"/>
            <a:ext cx="3744066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جناب آقای دکتر حسن اصلانی</a:t>
            </a:r>
            <a:endParaRPr lang="en-US" sz="2000" b="1" spc="-48" dirty="0">
              <a:solidFill>
                <a:srgbClr val="1E3D58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10698647" y="6957238"/>
            <a:ext cx="5822835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spc="-48" dirty="0" smtClean="0">
                <a:solidFill>
                  <a:srgbClr val="1E3D58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سرپرست آزمایشگاه‌های گروه مهندسی بهداشت محیط  </a:t>
            </a:r>
            <a:endParaRPr lang="en-US" sz="2000" spc="-48" dirty="0">
              <a:solidFill>
                <a:srgbClr val="1E3D58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22" name="Right Brace 21"/>
          <p:cNvSpPr/>
          <p:nvPr/>
        </p:nvSpPr>
        <p:spPr>
          <a:xfrm rot="16200000">
            <a:off x="3587211" y="5846596"/>
            <a:ext cx="1111964" cy="4193327"/>
          </a:xfrm>
          <a:prstGeom prst="rightBrace">
            <a:avLst>
              <a:gd name="adj1" fmla="val 8333"/>
              <a:gd name="adj2" fmla="val 516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 rot="16200000">
            <a:off x="12925854" y="5047659"/>
            <a:ext cx="1111964" cy="5791199"/>
          </a:xfrm>
          <a:prstGeom prst="rightBrace">
            <a:avLst>
              <a:gd name="adj1" fmla="val 8333"/>
              <a:gd name="adj2" fmla="val 5167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8"/>
          <p:cNvSpPr txBox="1"/>
          <p:nvPr/>
        </p:nvSpPr>
        <p:spPr>
          <a:xfrm>
            <a:off x="1685743" y="8640740"/>
            <a:ext cx="4914898" cy="570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خانم مهندس آیدا خاتمی محمدیان پور </a:t>
            </a: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کارشناس آزمایشگاه‌های گروه مهندسی بهداشت حرفه‌ای </a:t>
            </a:r>
            <a:endParaRPr lang="en-US" sz="2000" b="1" spc="-48" dirty="0">
              <a:solidFill>
                <a:srgbClr val="1E3D58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9885490" y="8647152"/>
            <a:ext cx="361949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آقای مهندس محمدرضا فرشچیان </a:t>
            </a: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کارشناس آزمایشگاه  میکروبیولوژی</a:t>
            </a:r>
            <a:endParaRPr lang="en-US" sz="2000" b="1" spc="-48" dirty="0">
              <a:solidFill>
                <a:srgbClr val="1E3D58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13856139" y="8640740"/>
            <a:ext cx="2933698" cy="570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آقای مهندس محمدعلی عابد پور</a:t>
            </a:r>
          </a:p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fa-IR" sz="2000" b="1" spc="-48" dirty="0" smtClean="0">
                <a:solidFill>
                  <a:srgbClr val="1E3D58"/>
                </a:solidFill>
                <a:latin typeface="Open Sauce Bold"/>
                <a:ea typeface="Open Sauce Bold"/>
                <a:cs typeface="B Titr" panose="00000700000000000000" pitchFamily="2" charset="-78"/>
                <a:sym typeface="Open Sauce Bold"/>
              </a:rPr>
              <a:t>کارشناس آزمایشگاه شیمی محیط </a:t>
            </a:r>
            <a:endParaRPr lang="en-US" sz="2000" b="1" spc="-48" dirty="0">
              <a:solidFill>
                <a:srgbClr val="1E3D58"/>
              </a:solidFill>
              <a:latin typeface="Open Sauce Bold"/>
              <a:ea typeface="Open Sauce Bold"/>
              <a:cs typeface="B Titr" panose="00000700000000000000" pitchFamily="2" charset="-78"/>
              <a:sym typeface="Open Sauce Bold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1047" y="3925156"/>
            <a:ext cx="2587883" cy="246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C:\Users\Admin\Pictures\مرادی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68" y="3821066"/>
            <a:ext cx="2452451" cy="266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95" y="153150"/>
            <a:ext cx="1127905" cy="1701416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2809134" y="1167570"/>
            <a:ext cx="13577958" cy="16815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cs typeface="2  Elham" panose="00000400000000000000" pitchFamily="2" charset="-78"/>
              </a:rPr>
              <a:t>سرپرست‌ها و کارشناسان آزمایشگاه‌های ارتباط با صنعت و جامعه دانشکده بهداشت</a:t>
            </a:r>
            <a:endParaRPr lang="en-US" sz="4400" dirty="0">
              <a:cs typeface="2  Elham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1E3D5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581400" y="1943100"/>
            <a:ext cx="11582400" cy="6553200"/>
          </a:xfrm>
          <a:prstGeom prst="flowChartAlternateProcess">
            <a:avLst/>
          </a:prstGeom>
          <a:solidFill>
            <a:srgbClr val="1E3D58"/>
          </a:solidFill>
          <a:ln>
            <a:solidFill>
              <a:srgbClr val="1E3D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7200" b="1" dirty="0">
                <a:cs typeface="B Elham" panose="00000400000000000000" pitchFamily="2" charset="-78"/>
              </a:rPr>
              <a:t>تصاویر آزمایشگاه‌های دفتر ارتباط با صنعت و جامعه دانشکده بهداشت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0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8e05ee13-e6cd-4654-a90f-5f4867b6dd0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https://web.whatsapp.com/4dac3494-904a-4643-a402-a490a77eb1c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971800" y="320359"/>
            <a:ext cx="12344400" cy="1394142"/>
          </a:xfrm>
          <a:prstGeom prst="downArrow">
            <a:avLst>
              <a:gd name="adj1" fmla="val 66296"/>
              <a:gd name="adj2" fmla="val 4817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4000" b="1" dirty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آزمایشگاه عوامل </a:t>
            </a:r>
            <a:r>
              <a:rPr lang="fa-IR" sz="4000" b="1" dirty="0" smtClean="0">
                <a:solidFill>
                  <a:schemeClr val="accent5">
                    <a:lumMod val="50000"/>
                  </a:schemeClr>
                </a:solidFill>
                <a:cs typeface="2  Esfehan" panose="00000700000000000000" pitchFamily="2" charset="-78"/>
              </a:rPr>
              <a:t>شیمیایی و تهویه </a:t>
            </a:r>
          </a:p>
          <a:p>
            <a:pPr lvl="0" algn="ctr"/>
            <a:r>
              <a:rPr lang="fa-IR" sz="2800" b="1" dirty="0" smtClean="0">
                <a:solidFill>
                  <a:srgbClr val="1E3D58"/>
                </a:solidFill>
                <a:cs typeface="2  Esfehan" panose="00000700000000000000" pitchFamily="2" charset="-78"/>
              </a:rPr>
              <a:t>(</a:t>
            </a:r>
            <a:r>
              <a:rPr lang="fa-IR" sz="2800" b="1" dirty="0">
                <a:solidFill>
                  <a:srgbClr val="1E3D58"/>
                </a:solidFill>
                <a:cs typeface="2  Esfehan" panose="00000700000000000000" pitchFamily="2" charset="-78"/>
              </a:rPr>
              <a:t>گروه مهندسی بهداشت حرفه‌ای</a:t>
            </a:r>
            <a:r>
              <a:rPr lang="fa-IR" sz="2800" b="1" dirty="0" smtClean="0">
                <a:solidFill>
                  <a:srgbClr val="1E3D58"/>
                </a:solidFill>
                <a:cs typeface="2  Esfehan" panose="00000700000000000000" pitchFamily="2" charset="-78"/>
              </a:rPr>
              <a:t>)</a:t>
            </a:r>
            <a:endParaRPr lang="en-US" sz="2800" b="1" dirty="0">
              <a:solidFill>
                <a:srgbClr val="1E3D58"/>
              </a:solidFill>
              <a:cs typeface="2  Esfehan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66900"/>
            <a:ext cx="15392400" cy="1594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02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809134" y="8777547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3" y="0"/>
                </a:lnTo>
                <a:lnTo>
                  <a:pt x="321563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2" descr="blob:https://web.whatsapp.com/cfb3280e-959f-4f3e-809b-ae61b278f3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75" y="160336"/>
            <a:ext cx="5065565" cy="803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AutoShape 4" descr="blob:https://web.whatsapp.com/f2ac566b-f59b-451f-bb50-d3d17fdb588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blob:https://web.whatsapp.com/e5310b29-fe6e-474f-b7a1-813c6170bd1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2624" y="160336"/>
            <a:ext cx="4838700" cy="702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Left-Right-Up Arrow 2"/>
          <p:cNvSpPr/>
          <p:nvPr/>
        </p:nvSpPr>
        <p:spPr>
          <a:xfrm rot="10800000">
            <a:off x="6732312" y="1434147"/>
            <a:ext cx="5311140" cy="2034382"/>
          </a:xfrm>
          <a:prstGeom prst="leftRightUpArrow">
            <a:avLst>
              <a:gd name="adj1" fmla="val 50000"/>
              <a:gd name="adj2" fmla="val 38484"/>
              <a:gd name="adj3" fmla="val 216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4000" b="1" dirty="0">
              <a:solidFill>
                <a:srgbClr val="4472C4">
                  <a:lumMod val="50000"/>
                </a:srgbClr>
              </a:solidFill>
              <a:cs typeface="2  Esfehan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7588" y="1866900"/>
            <a:ext cx="7235825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2800" b="1" dirty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آزمایشگاه عوامل شیمیایی و </a:t>
            </a:r>
            <a:r>
              <a:rPr lang="fa-IR" sz="2800" b="1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تهویه</a:t>
            </a:r>
          </a:p>
          <a:p>
            <a:pPr lvl="0" algn="ctr"/>
            <a:r>
              <a:rPr lang="fa-IR" sz="2400" b="1" dirty="0" smtClean="0">
                <a:solidFill>
                  <a:schemeClr val="accent4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حرفه‌ای)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872" y="3933710"/>
            <a:ext cx="5883258" cy="9687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1E3D5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24" y="1790700"/>
            <a:ext cx="16154400" cy="815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Down Arrow Callout 5"/>
          <p:cNvSpPr/>
          <p:nvPr/>
        </p:nvSpPr>
        <p:spPr>
          <a:xfrm>
            <a:off x="5311824" y="144780"/>
            <a:ext cx="7467600" cy="164592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3600" b="1" dirty="0">
                <a:solidFill>
                  <a:prstClr val="black"/>
                </a:solidFill>
                <a:cs typeface="2  Esfehan" panose="00000700000000000000" pitchFamily="2" charset="-78"/>
              </a:rPr>
              <a:t>آزمایشگاه عوامل </a:t>
            </a:r>
            <a:r>
              <a:rPr lang="fa-IR" sz="3600" b="1" dirty="0" smtClean="0">
                <a:solidFill>
                  <a:prstClr val="black"/>
                </a:solidFill>
                <a:cs typeface="2  Esfehan" panose="00000700000000000000" pitchFamily="2" charset="-78"/>
              </a:rPr>
              <a:t>فیزیکی</a:t>
            </a:r>
          </a:p>
          <a:p>
            <a:pPr lvl="0" algn="ctr"/>
            <a:r>
              <a:rPr lang="fa-IR" sz="2800" b="1" dirty="0">
                <a:solidFill>
                  <a:schemeClr val="bg2">
                    <a:lumMod val="10000"/>
                  </a:schemeClr>
                </a:solidFill>
                <a:cs typeface="2  Esfehan" panose="00000700000000000000" pitchFamily="2" charset="-78"/>
              </a:rPr>
              <a:t>(گروه مهندسی بهداشت حرفه‌ای</a:t>
            </a:r>
            <a:r>
              <a:rPr lang="fa-IR" sz="2800" b="1" dirty="0" smtClean="0">
                <a:solidFill>
                  <a:schemeClr val="bg2">
                    <a:lumMod val="10000"/>
                  </a:schemeClr>
                </a:solidFill>
                <a:cs typeface="2  Esfehan" panose="00000700000000000000" pitchFamily="2" charset="-78"/>
              </a:rPr>
              <a:t>)</a:t>
            </a:r>
            <a:endParaRPr lang="en-US" sz="2800" b="1" dirty="0">
              <a:solidFill>
                <a:schemeClr val="bg2">
                  <a:lumMod val="10000"/>
                </a:schemeClr>
              </a:solidFill>
              <a:cs typeface="2  Esfeha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255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46637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24" y="1866900"/>
            <a:ext cx="8101597" cy="8149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6052" y="2046848"/>
            <a:ext cx="8149123" cy="7789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Down Arrow 6"/>
          <p:cNvSpPr/>
          <p:nvPr/>
        </p:nvSpPr>
        <p:spPr>
          <a:xfrm>
            <a:off x="3124200" y="190500"/>
            <a:ext cx="12344400" cy="1539081"/>
          </a:xfrm>
          <a:prstGeom prst="downArrow">
            <a:avLst>
              <a:gd name="adj1" fmla="val 40000"/>
              <a:gd name="adj2" fmla="val 752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4000" b="1" dirty="0" smtClean="0">
                <a:solidFill>
                  <a:schemeClr val="accent6">
                    <a:lumMod val="50000"/>
                  </a:schemeClr>
                </a:solidFill>
                <a:cs typeface="2  Esfehan" panose="00000700000000000000" pitchFamily="2" charset="-78"/>
              </a:rPr>
              <a:t>اتاق آکوستیک صدا </a:t>
            </a:r>
          </a:p>
          <a:p>
            <a:pPr lvl="0" algn="ctr"/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حرفه‌ای</a:t>
            </a:r>
            <a:r>
              <a:rPr lang="fa-IR" sz="2800" b="1" dirty="0" smtClean="0">
                <a:solidFill>
                  <a:schemeClr val="accent6">
                    <a:lumMod val="50000"/>
                  </a:schemeClr>
                </a:solidFill>
                <a:cs typeface="2  Esfehan" panose="00000700000000000000" pitchFamily="2" charset="-78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3738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689314" y="1167570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4" y="0"/>
                </a:lnTo>
                <a:lnTo>
                  <a:pt x="321564" y="321563"/>
                </a:lnTo>
                <a:lnTo>
                  <a:pt x="0" y="32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62200" y="1167570"/>
            <a:ext cx="2438404" cy="319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fa-IR" sz="28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آزمایشگاه ایمنی</a:t>
            </a:r>
            <a:endParaRPr lang="en-US" sz="2800" spc="-47" dirty="0">
              <a:solidFill>
                <a:srgbClr val="E8EEF1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2353194" y="1194935"/>
            <a:ext cx="3124204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fa-IR" sz="2800" spc="-47" dirty="0" smtClean="0">
                <a:solidFill>
                  <a:srgbClr val="E8EEF1"/>
                </a:solidFill>
                <a:latin typeface="Open Sauce"/>
                <a:ea typeface="Open Sauce"/>
                <a:cs typeface="B Titr" panose="00000700000000000000" pitchFamily="2" charset="-78"/>
                <a:sym typeface="Open Sauce"/>
              </a:rPr>
              <a:t>آزمایشگاه عوامل فیزیکی</a:t>
            </a:r>
            <a:endParaRPr lang="en-US" sz="2800" spc="-47" dirty="0">
              <a:solidFill>
                <a:srgbClr val="E8EEF1"/>
              </a:solidFill>
              <a:latin typeface="Open Sauce"/>
              <a:ea typeface="Open Sauce"/>
              <a:cs typeface="B Titr" panose="00000700000000000000" pitchFamily="2" charset="-78"/>
              <a:sym typeface="Open Sauce"/>
            </a:endParaRPr>
          </a:p>
        </p:txBody>
      </p:sp>
      <p:sp>
        <p:nvSpPr>
          <p:cNvPr id="14" name="AutoShape 2" descr="blob:https://web.whatsapp.com/5a980e2c-97bc-4c5c-980a-1746bcc0bc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87" t="18799" r="2887" b="1613"/>
          <a:stretch/>
        </p:blipFill>
        <p:spPr>
          <a:xfrm>
            <a:off x="612775" y="465138"/>
            <a:ext cx="6581814" cy="897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AutoShape 4" descr="blob:https://web.whatsapp.com/423301ef-b2d9-4f06-af14-57618a30435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306" t="13827" r="3567" b="1605"/>
          <a:stretch/>
        </p:blipFill>
        <p:spPr>
          <a:xfrm>
            <a:off x="11430000" y="465138"/>
            <a:ext cx="6438900" cy="8978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AutoShape 6" descr="blob:https://web.whatsapp.com/1bd0a0cf-fb0d-4098-bac3-2c78d8e80b4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7194590" y="3848100"/>
            <a:ext cx="4235410" cy="175260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3200" b="1" dirty="0">
                <a:solidFill>
                  <a:schemeClr val="accent2">
                    <a:lumMod val="50000"/>
                  </a:schemeClr>
                </a:solidFill>
                <a:cs typeface="2  Esfehan" panose="00000700000000000000" pitchFamily="2" charset="-78"/>
              </a:rPr>
              <a:t>آزمایشگاه </a:t>
            </a:r>
            <a:r>
              <a:rPr lang="fa-IR" sz="3200" b="1" dirty="0" smtClean="0">
                <a:solidFill>
                  <a:schemeClr val="accent2">
                    <a:lumMod val="50000"/>
                  </a:schemeClr>
                </a:solidFill>
                <a:cs typeface="2  Esfehan" panose="00000700000000000000" pitchFamily="2" charset="-78"/>
              </a:rPr>
              <a:t>ایمنی</a:t>
            </a:r>
          </a:p>
          <a:p>
            <a:pPr lvl="0" algn="ctr"/>
            <a:r>
              <a:rPr lang="fa-IR" sz="1600" b="1" dirty="0" smtClean="0">
                <a:solidFill>
                  <a:schemeClr val="accent2">
                    <a:lumMod val="50000"/>
                  </a:schemeClr>
                </a:solidFill>
                <a:cs typeface="2  Esfehan" panose="00000700000000000000" pitchFamily="2" charset="-78"/>
              </a:rPr>
              <a:t>(گروه مهندسی بهداشت حرفه‌ای)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cs typeface="2  Esfeha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328</Words>
  <Application>Microsoft Office PowerPoint</Application>
  <PresentationFormat>Custom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 Light</vt:lpstr>
      <vt:lpstr>Open Sauce Bold</vt:lpstr>
      <vt:lpstr>Arial</vt:lpstr>
      <vt:lpstr>2  Elham</vt:lpstr>
      <vt:lpstr>2  Esfehan</vt:lpstr>
      <vt:lpstr>B Elham</vt:lpstr>
      <vt:lpstr>Open Sauce</vt:lpstr>
      <vt:lpstr>Calibri</vt:lpstr>
      <vt:lpstr>B Titr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Navy and White Simple Public Relations Presentation</dc:title>
  <dc:creator>Admin</dc:creator>
  <cp:lastModifiedBy>Admin</cp:lastModifiedBy>
  <cp:revision>35</cp:revision>
  <dcterms:created xsi:type="dcterms:W3CDTF">2006-08-16T00:00:00Z</dcterms:created>
  <dcterms:modified xsi:type="dcterms:W3CDTF">2025-04-26T09:06:54Z</dcterms:modified>
  <dc:identifier>DAGlVkyAN3s</dc:identifier>
</cp:coreProperties>
</file>